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4"/>
  </p:notesMasterIdLst>
  <p:sldIdLst>
    <p:sldId id="1256" r:id="rId6"/>
    <p:sldId id="1249" r:id="rId7"/>
    <p:sldId id="1259" r:id="rId8"/>
    <p:sldId id="1258" r:id="rId9"/>
    <p:sldId id="1260" r:id="rId10"/>
    <p:sldId id="1261" r:id="rId11"/>
    <p:sldId id="1257" r:id="rId12"/>
    <p:sldId id="122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1" autoAdjust="0"/>
    <p:restoredTop sz="94660"/>
  </p:normalViewPr>
  <p:slideViewPr>
    <p:cSldViewPr snapToGrid="0">
      <p:cViewPr varScale="1">
        <p:scale>
          <a:sx n="67" d="100"/>
          <a:sy n="67" d="100"/>
        </p:scale>
        <p:origin x="528" y="3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9/5/2021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AA6347-9C5C-4498-B753-1DF27CA46170}" type="slidenum">
              <a:rPr lang="en-US" smtClean="0"/>
              <a:t>2</a:t>
            </a:fld>
            <a:endParaRPr lang="en-US" dirty="0"/>
          </a:p>
        </p:txBody>
      </p:sp>
    </p:spTree>
    <p:extLst>
      <p:ext uri="{BB962C8B-B14F-4D97-AF65-F5344CB8AC3E}">
        <p14:creationId xmlns:p14="http://schemas.microsoft.com/office/powerpoint/2010/main" val="2691612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1101037" y="1398638"/>
            <a:ext cx="6629400" cy="1203582"/>
          </a:xfrm>
        </p:spPr>
        <p:txBody>
          <a:bodyPr/>
          <a:lstStyle/>
          <a:p>
            <a:r>
              <a:rPr lang="en-US" dirty="0"/>
              <a:t>Considerations for Rel-18 – SA2</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754514"/>
            <a:ext cx="6629400" cy="1203582"/>
          </a:xfrm>
        </p:spPr>
        <p:txBody>
          <a:bodyPr>
            <a:normAutofit/>
          </a:bodyPr>
          <a:lstStyle/>
          <a:p>
            <a:r>
              <a:rPr lang="en-US" sz="2000" dirty="0"/>
              <a:t>Futurewei</a:t>
            </a:r>
          </a:p>
        </p:txBody>
      </p:sp>
      <p:sp>
        <p:nvSpPr>
          <p:cNvPr id="4" name="Text Box 14">
            <a:extLst>
              <a:ext uri="{FF2B5EF4-FFF2-40B4-BE49-F238E27FC236}">
                <a16:creationId xmlns:a16="http://schemas.microsoft.com/office/drawing/2014/main" id="{55DDFF6B-95A4-4EBA-BE6E-FF5818AF53EE}"/>
              </a:ext>
            </a:extLst>
          </p:cNvPr>
          <p:cNvSpPr txBox="1">
            <a:spLocks noChangeArrowheads="1"/>
          </p:cNvSpPr>
          <p:nvPr/>
        </p:nvSpPr>
        <p:spPr bwMode="auto">
          <a:xfrm>
            <a:off x="266700" y="224884"/>
            <a:ext cx="3390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SA Rel-18 Workshop eMeeting September 9-10, 2021</a:t>
            </a:r>
          </a:p>
        </p:txBody>
      </p:sp>
      <p:sp>
        <p:nvSpPr>
          <p:cNvPr id="6" name="Text Box 14">
            <a:extLst>
              <a:ext uri="{FF2B5EF4-FFF2-40B4-BE49-F238E27FC236}">
                <a16:creationId xmlns:a16="http://schemas.microsoft.com/office/drawing/2014/main" id="{3F89D4D2-B0D9-4B0C-9CC8-9E4DD7630B62}"/>
              </a:ext>
            </a:extLst>
          </p:cNvPr>
          <p:cNvSpPr txBox="1">
            <a:spLocks noChangeArrowheads="1"/>
          </p:cNvSpPr>
          <p:nvPr/>
        </p:nvSpPr>
        <p:spPr bwMode="auto">
          <a:xfrm>
            <a:off x="9725027" y="224086"/>
            <a:ext cx="23050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SP-210648</a:t>
            </a:r>
          </a:p>
        </p:txBody>
      </p:sp>
    </p:spTree>
    <p:extLst>
      <p:ext uri="{BB962C8B-B14F-4D97-AF65-F5344CB8AC3E}">
        <p14:creationId xmlns:p14="http://schemas.microsoft.com/office/powerpoint/2010/main" val="281626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D253E-1510-43E4-8905-5464ABE883B2}"/>
              </a:ext>
            </a:extLst>
          </p:cNvPr>
          <p:cNvSpPr>
            <a:spLocks noGrp="1"/>
          </p:cNvSpPr>
          <p:nvPr>
            <p:ph type="title"/>
          </p:nvPr>
        </p:nvSpPr>
        <p:spPr>
          <a:xfrm>
            <a:off x="838200" y="371753"/>
            <a:ext cx="10515600" cy="1134161"/>
          </a:xfrm>
        </p:spPr>
        <p:txBody>
          <a:bodyPr/>
          <a:lstStyle/>
          <a:p>
            <a:r>
              <a:rPr lang="en-US" dirty="0"/>
              <a:t>Release 18 Timeline</a:t>
            </a:r>
          </a:p>
        </p:txBody>
      </p:sp>
      <p:sp>
        <p:nvSpPr>
          <p:cNvPr id="3" name="Content Placeholder 2">
            <a:extLst>
              <a:ext uri="{FF2B5EF4-FFF2-40B4-BE49-F238E27FC236}">
                <a16:creationId xmlns:a16="http://schemas.microsoft.com/office/drawing/2014/main" id="{EC512E3C-C11D-4F63-969C-CFD57E4C182B}"/>
              </a:ext>
            </a:extLst>
          </p:cNvPr>
          <p:cNvSpPr>
            <a:spLocks noGrp="1"/>
          </p:cNvSpPr>
          <p:nvPr>
            <p:ph idx="1"/>
          </p:nvPr>
        </p:nvSpPr>
        <p:spPr>
          <a:xfrm>
            <a:off x="838200" y="1665769"/>
            <a:ext cx="10515600" cy="4660623"/>
          </a:xfrm>
        </p:spPr>
        <p:txBody>
          <a:bodyPr>
            <a:normAutofit fontScale="85000" lnSpcReduction="10000"/>
          </a:bodyPr>
          <a:lstStyle/>
          <a:p>
            <a:pPr>
              <a:lnSpc>
                <a:spcPct val="110000"/>
              </a:lnSpc>
            </a:pPr>
            <a:r>
              <a:rPr lang="en-US" dirty="0"/>
              <a:t>I</a:t>
            </a:r>
            <a:r>
              <a:rPr lang="en-US" sz="2800" dirty="0"/>
              <a:t>t is foreseen that Rel-18 duration will be set to be18 Months</a:t>
            </a:r>
          </a:p>
          <a:p>
            <a:pPr>
              <a:lnSpc>
                <a:spcPct val="110000"/>
              </a:lnSpc>
            </a:pPr>
            <a:r>
              <a:rPr lang="en-US" dirty="0"/>
              <a:t>Assuming an 18-month Release following the Rel-17 completion, and assuming “existing” release Work Planning process and timing for 3-stages:</a:t>
            </a:r>
          </a:p>
          <a:p>
            <a:pPr lvl="1">
              <a:lnSpc>
                <a:spcPct val="110000"/>
              </a:lnSpc>
              <a:buFont typeface="Courier New" panose="02070309020205020404" pitchFamily="49" charset="0"/>
              <a:buChar char="o"/>
            </a:pPr>
            <a:r>
              <a:rPr lang="en-US" dirty="0">
                <a:solidFill>
                  <a:srgbClr val="0070C0"/>
                </a:solidFill>
              </a:rPr>
              <a:t>Stage-2 official freeze would be December 2022</a:t>
            </a:r>
          </a:p>
          <a:p>
            <a:pPr lvl="1">
              <a:lnSpc>
                <a:spcPct val="110000"/>
              </a:lnSpc>
              <a:buFont typeface="Courier New" panose="02070309020205020404" pitchFamily="49" charset="0"/>
              <a:buChar char="o"/>
            </a:pPr>
            <a:r>
              <a:rPr lang="en-US" dirty="0"/>
              <a:t>Stage-3 official freeze would be September 2023 (i.e., TSG-CT having 9-months after stage-2 completion)</a:t>
            </a:r>
          </a:p>
          <a:p>
            <a:pPr>
              <a:lnSpc>
                <a:spcPct val="110000"/>
              </a:lnSpc>
            </a:pPr>
            <a:r>
              <a:rPr lang="en-US" dirty="0"/>
              <a:t>Observation: Following current process, the Stage-2 development in SA2 will be shorter than usual since no Rel-18 work has started in SA2 yet</a:t>
            </a:r>
          </a:p>
          <a:p>
            <a:pPr>
              <a:lnSpc>
                <a:spcPct val="110000"/>
              </a:lnSpc>
            </a:pPr>
            <a:r>
              <a:rPr lang="en-US" dirty="0"/>
              <a:t>Question: Should 3GPP in future consider modifications of Work Planning for 3-stages development, and if so when and for which release?</a:t>
            </a:r>
          </a:p>
          <a:p>
            <a:pPr lvl="1">
              <a:lnSpc>
                <a:spcPct val="110000"/>
              </a:lnSpc>
            </a:pPr>
            <a:endParaRPr lang="en-US" dirty="0"/>
          </a:p>
          <a:p>
            <a:pPr>
              <a:lnSpc>
                <a:spcPct val="110000"/>
              </a:lnSpc>
            </a:pPr>
            <a:endParaRPr lang="en-US" dirty="0"/>
          </a:p>
        </p:txBody>
      </p:sp>
      <p:sp>
        <p:nvSpPr>
          <p:cNvPr id="5" name="Slide Number Placeholder 4">
            <a:extLst>
              <a:ext uri="{FF2B5EF4-FFF2-40B4-BE49-F238E27FC236}">
                <a16:creationId xmlns:a16="http://schemas.microsoft.com/office/drawing/2014/main" id="{A872C6CD-5A00-4CD0-BF5E-CB86C49262B2}"/>
              </a:ext>
            </a:extLst>
          </p:cNvPr>
          <p:cNvSpPr>
            <a:spLocks noGrp="1"/>
          </p:cNvSpPr>
          <p:nvPr>
            <p:ph type="sldNum" sz="quarter" idx="12"/>
          </p:nvPr>
        </p:nvSpPr>
        <p:spPr/>
        <p:txBody>
          <a:bodyPr/>
          <a:lstStyle/>
          <a:p>
            <a:fld id="{3B917CB5-27BD-4ECA-9D86-80D4B900A204}" type="slidenum">
              <a:rPr lang="en-US" smtClean="0"/>
              <a:t>2</a:t>
            </a:fld>
            <a:endParaRPr lang="en-US" dirty="0"/>
          </a:p>
        </p:txBody>
      </p:sp>
    </p:spTree>
    <p:extLst>
      <p:ext uri="{BB962C8B-B14F-4D97-AF65-F5344CB8AC3E}">
        <p14:creationId xmlns:p14="http://schemas.microsoft.com/office/powerpoint/2010/main" val="3665519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73D6C-F4D4-426B-8861-94D79C04EF41}"/>
              </a:ext>
            </a:extLst>
          </p:cNvPr>
          <p:cNvSpPr>
            <a:spLocks noGrp="1"/>
          </p:cNvSpPr>
          <p:nvPr>
            <p:ph type="title"/>
          </p:nvPr>
        </p:nvSpPr>
        <p:spPr/>
        <p:txBody>
          <a:bodyPr/>
          <a:lstStyle/>
          <a:p>
            <a:r>
              <a:rPr lang="en-US" dirty="0"/>
              <a:t>Release 18 - Start of 5G-Advanced</a:t>
            </a:r>
          </a:p>
        </p:txBody>
      </p:sp>
      <p:sp>
        <p:nvSpPr>
          <p:cNvPr id="3" name="Content Placeholder 2">
            <a:extLst>
              <a:ext uri="{FF2B5EF4-FFF2-40B4-BE49-F238E27FC236}">
                <a16:creationId xmlns:a16="http://schemas.microsoft.com/office/drawing/2014/main" id="{B51F331D-AFEC-4488-9CDD-33755EC07FAB}"/>
              </a:ext>
            </a:extLst>
          </p:cNvPr>
          <p:cNvSpPr>
            <a:spLocks noGrp="1"/>
          </p:cNvSpPr>
          <p:nvPr>
            <p:ph idx="1"/>
          </p:nvPr>
        </p:nvSpPr>
        <p:spPr>
          <a:xfrm>
            <a:off x="838200" y="1628776"/>
            <a:ext cx="10515600" cy="4857472"/>
          </a:xfrm>
        </p:spPr>
        <p:txBody>
          <a:bodyPr>
            <a:normAutofit fontScale="85000" lnSpcReduction="20000"/>
          </a:bodyPr>
          <a:lstStyle/>
          <a:p>
            <a:pPr>
              <a:lnSpc>
                <a:spcPct val="110000"/>
              </a:lnSpc>
            </a:pPr>
            <a:r>
              <a:rPr lang="en-GB" sz="2400" dirty="0">
                <a:ea typeface="SimSun" panose="02010600030101010101" pitchFamily="2" charset="-122"/>
              </a:rPr>
              <a:t>Rel-18 features as first release of 5G-Advanced should aim to fulfil the requirements for eMBB and non-eMBB</a:t>
            </a:r>
          </a:p>
          <a:p>
            <a:pPr>
              <a:lnSpc>
                <a:spcPct val="110000"/>
              </a:lnSpc>
            </a:pPr>
            <a:r>
              <a:rPr lang="en-US" sz="2400" dirty="0">
                <a:ea typeface="SimSun" panose="02010600030101010101" pitchFamily="2" charset="-122"/>
              </a:rPr>
              <a:t>Considering requirements from MNOs, Verticals, and Public Safety organizations</a:t>
            </a:r>
            <a:endParaRPr lang="en-GB" sz="2400" dirty="0">
              <a:effectLst/>
              <a:ea typeface="SimSun" panose="02010600030101010101" pitchFamily="2" charset="-122"/>
            </a:endParaRPr>
          </a:p>
          <a:p>
            <a:pPr>
              <a:lnSpc>
                <a:spcPct val="110000"/>
              </a:lnSpc>
            </a:pPr>
            <a:r>
              <a:rPr lang="en-GB" sz="2400" dirty="0">
                <a:ea typeface="SimSun" panose="02010600030101010101" pitchFamily="2" charset="-122"/>
              </a:rPr>
              <a:t>As summarized by the TSG-RAN Rel-18 Workshop in June (RWS-210659) a “Balanced Evolution” is desired:</a:t>
            </a:r>
            <a:endParaRPr lang="en-GB" sz="2400" dirty="0">
              <a:effectLst/>
              <a:ea typeface="SimSun" panose="02010600030101010101" pitchFamily="2" charset="-122"/>
            </a:endParaRPr>
          </a:p>
          <a:p>
            <a:pPr lvl="1">
              <a:lnSpc>
                <a:spcPct val="110000"/>
              </a:lnSpc>
              <a:buFont typeface="Courier New" panose="02070309020205020404" pitchFamily="49" charset="0"/>
              <a:buChar char="o"/>
            </a:pPr>
            <a:r>
              <a:rPr lang="en-US" sz="2100" i="1" dirty="0">
                <a:latin typeface="+mj-lt"/>
              </a:rPr>
              <a:t>Balanced mobile broadband evolution vs. further vertical domain expansion, </a:t>
            </a:r>
          </a:p>
          <a:p>
            <a:pPr lvl="1">
              <a:lnSpc>
                <a:spcPct val="110000"/>
              </a:lnSpc>
              <a:buFont typeface="Courier New" panose="02070309020205020404" pitchFamily="49" charset="0"/>
              <a:buChar char="o"/>
            </a:pPr>
            <a:r>
              <a:rPr lang="en-US" sz="2100" i="1" dirty="0">
                <a:latin typeface="+mj-lt"/>
              </a:rPr>
              <a:t>Balanced immediate vs. longer term commercial needs, and,</a:t>
            </a:r>
          </a:p>
          <a:p>
            <a:pPr lvl="1">
              <a:lnSpc>
                <a:spcPct val="110000"/>
              </a:lnSpc>
              <a:buFont typeface="Courier New" panose="02070309020205020404" pitchFamily="49" charset="0"/>
              <a:buChar char="o"/>
            </a:pPr>
            <a:r>
              <a:rPr lang="en-US" sz="2100" i="1" dirty="0">
                <a:latin typeface="+mj-lt"/>
              </a:rPr>
              <a:t>Balanced device evolution vs. network evolution.</a:t>
            </a:r>
          </a:p>
          <a:p>
            <a:pPr marL="457200" lvl="1" indent="0">
              <a:lnSpc>
                <a:spcPct val="110000"/>
              </a:lnSpc>
              <a:buNone/>
            </a:pPr>
            <a:endParaRPr lang="en-US" sz="2000" dirty="0">
              <a:latin typeface="+mj-lt"/>
            </a:endParaRPr>
          </a:p>
          <a:p>
            <a:pPr>
              <a:lnSpc>
                <a:spcPct val="110000"/>
              </a:lnSpc>
            </a:pPr>
            <a:r>
              <a:rPr lang="en-US" sz="2400" dirty="0"/>
              <a:t>The Rel-18 SI/WI proposals that were submitted into SA2#146e are a mix of eMBB-driven evolution, Non-eMBB driven evolution, and Cross-functionality</a:t>
            </a:r>
            <a:endParaRPr lang="en-US" sz="2000" dirty="0"/>
          </a:p>
          <a:p>
            <a:pPr lvl="1">
              <a:lnSpc>
                <a:spcPct val="110000"/>
              </a:lnSpc>
              <a:buFont typeface="Wingdings" panose="05000000000000000000" pitchFamily="2" charset="2"/>
              <a:buChar char="Ø"/>
            </a:pPr>
            <a:r>
              <a:rPr lang="en-US" dirty="0">
                <a:solidFill>
                  <a:srgbClr val="0070C0"/>
                </a:solidFill>
              </a:rPr>
              <a:t>While it is possible to categorized the SA2 SI/WI proposals into above classifications, it may be easier to also consider classification of evolution functionality 1) based on another phase of previous release(s), and 2) based on Brand new SI/WI. Both of which needs to be considered for Rel-18 content.</a:t>
            </a:r>
            <a:endParaRPr lang="en-US" dirty="0"/>
          </a:p>
          <a:p>
            <a:endParaRPr lang="en-US" dirty="0"/>
          </a:p>
        </p:txBody>
      </p:sp>
      <p:sp>
        <p:nvSpPr>
          <p:cNvPr id="4" name="Slide Number Placeholder 3">
            <a:extLst>
              <a:ext uri="{FF2B5EF4-FFF2-40B4-BE49-F238E27FC236}">
                <a16:creationId xmlns:a16="http://schemas.microsoft.com/office/drawing/2014/main" id="{0AF4F6C3-6EC9-48BB-B4AC-B5B2E8A94E38}"/>
              </a:ext>
            </a:extLst>
          </p:cNvPr>
          <p:cNvSpPr>
            <a:spLocks noGrp="1"/>
          </p:cNvSpPr>
          <p:nvPr>
            <p:ph type="sldNum" sz="quarter" idx="12"/>
          </p:nvPr>
        </p:nvSpPr>
        <p:spPr/>
        <p:txBody>
          <a:bodyPr/>
          <a:lstStyle/>
          <a:p>
            <a:fld id="{3B917CB5-27BD-4ECA-9D86-80D4B900A204}" type="slidenum">
              <a:rPr lang="en-US" smtClean="0"/>
              <a:t>3</a:t>
            </a:fld>
            <a:endParaRPr lang="en-US" dirty="0"/>
          </a:p>
        </p:txBody>
      </p:sp>
    </p:spTree>
    <p:extLst>
      <p:ext uri="{BB962C8B-B14F-4D97-AF65-F5344CB8AC3E}">
        <p14:creationId xmlns:p14="http://schemas.microsoft.com/office/powerpoint/2010/main" val="4028707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4483E-7089-4348-8F41-812DCB3B8B97}"/>
              </a:ext>
            </a:extLst>
          </p:cNvPr>
          <p:cNvSpPr>
            <a:spLocks noGrp="1"/>
          </p:cNvSpPr>
          <p:nvPr>
            <p:ph type="title"/>
          </p:nvPr>
        </p:nvSpPr>
        <p:spPr/>
        <p:txBody>
          <a:bodyPr/>
          <a:lstStyle/>
          <a:p>
            <a:r>
              <a:rPr lang="en-US" dirty="0"/>
              <a:t>Candidate list for SA2 WI Prioritization (1/3)</a:t>
            </a:r>
          </a:p>
        </p:txBody>
      </p:sp>
      <p:sp>
        <p:nvSpPr>
          <p:cNvPr id="3" name="Content Placeholder 2">
            <a:extLst>
              <a:ext uri="{FF2B5EF4-FFF2-40B4-BE49-F238E27FC236}">
                <a16:creationId xmlns:a16="http://schemas.microsoft.com/office/drawing/2014/main" id="{EB9BEED7-4354-4538-A35C-7AA67C9EDE4E}"/>
              </a:ext>
            </a:extLst>
          </p:cNvPr>
          <p:cNvSpPr>
            <a:spLocks noGrp="1"/>
          </p:cNvSpPr>
          <p:nvPr>
            <p:ph idx="1"/>
          </p:nvPr>
        </p:nvSpPr>
        <p:spPr>
          <a:xfrm>
            <a:off x="838200" y="1825624"/>
            <a:ext cx="10515600" cy="4518025"/>
          </a:xfrm>
        </p:spPr>
        <p:txBody>
          <a:bodyPr>
            <a:normAutofit fontScale="77500" lnSpcReduction="20000"/>
          </a:bodyPr>
          <a:lstStyle/>
          <a:p>
            <a:r>
              <a:rPr lang="en-US" dirty="0"/>
              <a:t>Category 1: Enhanced and new functionality </a:t>
            </a:r>
            <a:r>
              <a:rPr lang="en-US" dirty="0">
                <a:solidFill>
                  <a:srgbClr val="0070C0"/>
                </a:solidFill>
              </a:rPr>
              <a:t>based on continuation of previous </a:t>
            </a:r>
            <a:r>
              <a:rPr lang="en-US" dirty="0"/>
              <a:t>Release(s) work items (i.e., phase 2, phase 3)</a:t>
            </a:r>
          </a:p>
          <a:p>
            <a:r>
              <a:rPr lang="en-US" dirty="0"/>
              <a:t>Category 2: Enhanced and new features through </a:t>
            </a:r>
            <a:r>
              <a:rPr lang="en-US" dirty="0">
                <a:solidFill>
                  <a:srgbClr val="0070C0"/>
                </a:solidFill>
              </a:rPr>
              <a:t>new</a:t>
            </a:r>
            <a:r>
              <a:rPr lang="en-US" dirty="0"/>
              <a:t> </a:t>
            </a:r>
            <a:r>
              <a:rPr lang="en-US" dirty="0">
                <a:solidFill>
                  <a:srgbClr val="0070C0"/>
                </a:solidFill>
              </a:rPr>
              <a:t>studies</a:t>
            </a:r>
          </a:p>
          <a:p>
            <a:r>
              <a:rPr lang="en-US" dirty="0"/>
              <a:t>Category 3: </a:t>
            </a:r>
            <a:r>
              <a:rPr lang="en-US" dirty="0">
                <a:solidFill>
                  <a:srgbClr val="0070C0"/>
                </a:solidFill>
              </a:rPr>
              <a:t>new Mini-WIDs (TEI-18) – </a:t>
            </a:r>
            <a:r>
              <a:rPr lang="en-US" dirty="0"/>
              <a:t>not proposed for SA level prioritization</a:t>
            </a:r>
          </a:p>
          <a:p>
            <a:pPr marL="457200" lvl="1" indent="0">
              <a:buNone/>
            </a:pPr>
            <a:endParaRPr lang="en-US" dirty="0"/>
          </a:p>
          <a:p>
            <a:pPr marL="971550" lvl="1" indent="-514350">
              <a:buFont typeface="+mj-lt"/>
              <a:buAutoNum type="arabicPeriod"/>
            </a:pPr>
            <a:endParaRPr lang="en-US" dirty="0">
              <a:solidFill>
                <a:srgbClr val="0070C0"/>
              </a:solidFill>
            </a:endParaRPr>
          </a:p>
          <a:p>
            <a:pPr marL="0" indent="0">
              <a:buNone/>
            </a:pPr>
            <a:r>
              <a:rPr lang="en-US" dirty="0">
                <a:solidFill>
                  <a:srgbClr val="0070C0"/>
                </a:solidFill>
              </a:rPr>
              <a:t>It is foreseen that SA2 will not a have the bandwidth/capacity to work on a large number of SI/WI for Rel-18. The work bandwidth/capacity be determined through Work Planning by SA2 leadership.  </a:t>
            </a:r>
          </a:p>
          <a:p>
            <a:pPr marL="0" indent="0">
              <a:buNone/>
            </a:pPr>
            <a:endParaRPr lang="en-US" dirty="0"/>
          </a:p>
          <a:p>
            <a:pPr marL="0" indent="0">
              <a:buNone/>
            </a:pPr>
            <a:r>
              <a:rPr lang="en-US" dirty="0">
                <a:solidFill>
                  <a:srgbClr val="0070C0"/>
                </a:solidFill>
              </a:rPr>
              <a:t>It is agreed that further work is required to merge, scope and focus the SI/WI Objectives for: </a:t>
            </a:r>
          </a:p>
          <a:p>
            <a:pPr marL="971550" lvl="1" indent="-514350">
              <a:buFont typeface="+mj-lt"/>
              <a:buAutoNum type="arabicPeriod"/>
            </a:pPr>
            <a:r>
              <a:rPr lang="en-US" sz="2900" dirty="0">
                <a:solidFill>
                  <a:srgbClr val="0070C0"/>
                </a:solidFill>
              </a:rPr>
              <a:t>SA2 agreement/approval in 4Q-2021</a:t>
            </a:r>
          </a:p>
          <a:p>
            <a:pPr marL="971550" lvl="1" indent="-514350">
              <a:buFont typeface="+mj-lt"/>
              <a:buAutoNum type="arabicPeriod"/>
            </a:pPr>
            <a:r>
              <a:rPr lang="en-US" sz="2900" dirty="0">
                <a:solidFill>
                  <a:srgbClr val="0070C0"/>
                </a:solidFill>
              </a:rPr>
              <a:t>SA Prioritization in December 2021 </a:t>
            </a:r>
          </a:p>
        </p:txBody>
      </p:sp>
      <p:sp>
        <p:nvSpPr>
          <p:cNvPr id="4" name="Slide Number Placeholder 3">
            <a:extLst>
              <a:ext uri="{FF2B5EF4-FFF2-40B4-BE49-F238E27FC236}">
                <a16:creationId xmlns:a16="http://schemas.microsoft.com/office/drawing/2014/main" id="{D73BEE0E-5ED8-451E-891B-E4262B233ACF}"/>
              </a:ext>
            </a:extLst>
          </p:cNvPr>
          <p:cNvSpPr>
            <a:spLocks noGrp="1"/>
          </p:cNvSpPr>
          <p:nvPr>
            <p:ph type="sldNum" sz="quarter" idx="12"/>
          </p:nvPr>
        </p:nvSpPr>
        <p:spPr/>
        <p:txBody>
          <a:bodyPr/>
          <a:lstStyle/>
          <a:p>
            <a:fld id="{3B917CB5-27BD-4ECA-9D86-80D4B900A204}" type="slidenum">
              <a:rPr lang="en-US" smtClean="0"/>
              <a:t>4</a:t>
            </a:fld>
            <a:endParaRPr lang="en-US" dirty="0"/>
          </a:p>
        </p:txBody>
      </p:sp>
    </p:spTree>
    <p:extLst>
      <p:ext uri="{BB962C8B-B14F-4D97-AF65-F5344CB8AC3E}">
        <p14:creationId xmlns:p14="http://schemas.microsoft.com/office/powerpoint/2010/main" val="2091161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82B96-972E-4114-9597-96C3D0207897}"/>
              </a:ext>
            </a:extLst>
          </p:cNvPr>
          <p:cNvSpPr>
            <a:spLocks noGrp="1"/>
          </p:cNvSpPr>
          <p:nvPr>
            <p:ph type="title"/>
          </p:nvPr>
        </p:nvSpPr>
        <p:spPr/>
        <p:txBody>
          <a:bodyPr/>
          <a:lstStyle/>
          <a:p>
            <a:r>
              <a:rPr lang="en-US" dirty="0"/>
              <a:t>Candidate list for SA2 WI Prioritization (2/3)</a:t>
            </a:r>
          </a:p>
        </p:txBody>
      </p:sp>
      <p:sp>
        <p:nvSpPr>
          <p:cNvPr id="4" name="Slide Number Placeholder 3">
            <a:extLst>
              <a:ext uri="{FF2B5EF4-FFF2-40B4-BE49-F238E27FC236}">
                <a16:creationId xmlns:a16="http://schemas.microsoft.com/office/drawing/2014/main" id="{C5A430BF-5586-4265-BE78-E944AA0EB7FE}"/>
              </a:ext>
            </a:extLst>
          </p:cNvPr>
          <p:cNvSpPr>
            <a:spLocks noGrp="1"/>
          </p:cNvSpPr>
          <p:nvPr>
            <p:ph type="sldNum" sz="quarter" idx="12"/>
          </p:nvPr>
        </p:nvSpPr>
        <p:spPr/>
        <p:txBody>
          <a:bodyPr/>
          <a:lstStyle/>
          <a:p>
            <a:fld id="{3B917CB5-27BD-4ECA-9D86-80D4B900A204}" type="slidenum">
              <a:rPr lang="en-US" smtClean="0"/>
              <a:t>5</a:t>
            </a:fld>
            <a:endParaRPr lang="en-US" dirty="0"/>
          </a:p>
        </p:txBody>
      </p:sp>
      <p:graphicFrame>
        <p:nvGraphicFramePr>
          <p:cNvPr id="5" name="Table 4">
            <a:extLst>
              <a:ext uri="{FF2B5EF4-FFF2-40B4-BE49-F238E27FC236}">
                <a16:creationId xmlns:a16="http://schemas.microsoft.com/office/drawing/2014/main" id="{5BD8CD7B-D6B5-4C49-8CFD-A657AD46A2B7}"/>
              </a:ext>
            </a:extLst>
          </p:cNvPr>
          <p:cNvGraphicFramePr>
            <a:graphicFrameLocks noGrp="1"/>
          </p:cNvGraphicFramePr>
          <p:nvPr>
            <p:extLst>
              <p:ext uri="{D42A27DB-BD31-4B8C-83A1-F6EECF244321}">
                <p14:modId xmlns:p14="http://schemas.microsoft.com/office/powerpoint/2010/main" val="2633951360"/>
              </p:ext>
            </p:extLst>
          </p:nvPr>
        </p:nvGraphicFramePr>
        <p:xfrm>
          <a:off x="4743449" y="1879147"/>
          <a:ext cx="6286501" cy="4480560"/>
        </p:xfrm>
        <a:graphic>
          <a:graphicData uri="http://schemas.openxmlformats.org/drawingml/2006/table">
            <a:tbl>
              <a:tblPr firstRow="1" firstCol="1" bandRow="1"/>
              <a:tblGrid>
                <a:gridCol w="4403894">
                  <a:extLst>
                    <a:ext uri="{9D8B030D-6E8A-4147-A177-3AD203B41FA5}">
                      <a16:colId xmlns:a16="http://schemas.microsoft.com/office/drawing/2014/main" val="380253954"/>
                    </a:ext>
                  </a:extLst>
                </a:gridCol>
                <a:gridCol w="1882607">
                  <a:extLst>
                    <a:ext uri="{9D8B030D-6E8A-4147-A177-3AD203B41FA5}">
                      <a16:colId xmlns:a16="http://schemas.microsoft.com/office/drawing/2014/main" val="893625869"/>
                    </a:ext>
                  </a:extLst>
                </a:gridCol>
              </a:tblGrid>
              <a:tr h="0">
                <a:tc>
                  <a:txBody>
                    <a:bodyPr/>
                    <a:lstStyle/>
                    <a:p>
                      <a:pPr marL="0" marR="0">
                        <a:spcBef>
                          <a:spcPts val="0"/>
                        </a:spcBef>
                        <a:spcAft>
                          <a:spcPts val="0"/>
                        </a:spcAft>
                      </a:pPr>
                      <a:r>
                        <a:rPr lang="en-GB" sz="12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Rel-18 new SA2 Study Items/Work Items proposal</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4472C4"/>
                      </a:solidFill>
                      <a:prstDash val="solid"/>
                      <a:round/>
                      <a:headEnd type="none" w="med" len="med"/>
                      <a:tailEnd type="none" w="med" len="med"/>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marL="0" marR="0">
                        <a:spcBef>
                          <a:spcPts val="0"/>
                        </a:spcBef>
                        <a:spcAft>
                          <a:spcPts val="0"/>
                        </a:spcAft>
                      </a:pPr>
                      <a:r>
                        <a:rPr lang="en-GB" sz="12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Potential RAN Dependency</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a:noFill/>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327740005"/>
                  </a:ext>
                </a:extLst>
              </a:tr>
              <a:tr h="25783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the support for 5WWC, Phase 2.</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8827375"/>
                  </a:ext>
                </a:extLst>
              </a:tr>
              <a:tr h="38675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Access Traffic Steering, Switching and Splitting support in the 5G system architecture; Phase 3.</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TBD</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523689819"/>
                  </a:ext>
                </a:extLst>
              </a:tr>
              <a:tr h="25783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Network Slicing Phase 3.</a:t>
                      </a: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163906360"/>
                  </a:ext>
                </a:extLst>
              </a:tr>
              <a:tr h="25783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enhanced support of Non-Public Networks phase 2.</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TBD</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738165449"/>
                  </a:ext>
                </a:extLst>
              </a:tr>
              <a:tr h="25783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of Further Architecture Enhancement for UAV and UAM.</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349389586"/>
                  </a:ext>
                </a:extLst>
              </a:tr>
              <a:tr h="38675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Architectural enhancements for 5G multicast-broadcast services Phase 2.</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339544672"/>
                  </a:ext>
                </a:extLst>
              </a:tr>
              <a:tr h="38675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System enhancement for Proximity based Services in 5GS - Phase 2</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126531343"/>
                  </a:ext>
                </a:extLst>
              </a:tr>
              <a:tr h="25783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Enablers for Network Automation for 5G - phase 3.</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TBD</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446868892"/>
                  </a:ext>
                </a:extLst>
              </a:tr>
              <a:tr h="25783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Enhancement to the 5GC LoCation Services Phase 3.</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256010743"/>
                  </a:ext>
                </a:extLst>
              </a:tr>
              <a:tr h="25783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Integration of satellite components in the 5G architecture Phase II</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19598732"/>
                  </a:ext>
                </a:extLst>
              </a:tr>
              <a:tr h="51567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Enhancement of support for Edge Computing in 5G Core network - phase 2.</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TBD</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949857243"/>
                  </a:ext>
                </a:extLst>
              </a:tr>
            </a:tbl>
          </a:graphicData>
        </a:graphic>
      </p:graphicFrame>
      <p:sp>
        <p:nvSpPr>
          <p:cNvPr id="6" name="Content Placeholder 2">
            <a:extLst>
              <a:ext uri="{FF2B5EF4-FFF2-40B4-BE49-F238E27FC236}">
                <a16:creationId xmlns:a16="http://schemas.microsoft.com/office/drawing/2014/main" id="{47891456-6836-4B22-8B8C-91E3D54A2EF9}"/>
              </a:ext>
            </a:extLst>
          </p:cNvPr>
          <p:cNvSpPr>
            <a:spLocks noGrp="1"/>
          </p:cNvSpPr>
          <p:nvPr>
            <p:ph idx="1"/>
          </p:nvPr>
        </p:nvSpPr>
        <p:spPr>
          <a:xfrm>
            <a:off x="228599" y="1987550"/>
            <a:ext cx="4391025" cy="4060825"/>
          </a:xfrm>
        </p:spPr>
        <p:txBody>
          <a:bodyPr>
            <a:normAutofit/>
          </a:bodyPr>
          <a:lstStyle/>
          <a:p>
            <a:pPr marL="0" indent="0">
              <a:buNone/>
            </a:pPr>
            <a:r>
              <a:rPr lang="en-US" dirty="0"/>
              <a:t>Candidate Category 1 proposals for prioritization (enhanced and new functionality </a:t>
            </a:r>
            <a:r>
              <a:rPr lang="en-US" dirty="0">
                <a:solidFill>
                  <a:srgbClr val="0070C0"/>
                </a:solidFill>
              </a:rPr>
              <a:t>based on continuation of previous </a:t>
            </a:r>
            <a:r>
              <a:rPr lang="en-US" dirty="0"/>
              <a:t>Release(s) work items)</a:t>
            </a:r>
          </a:p>
          <a:p>
            <a:pPr lvl="1"/>
            <a:endParaRPr lang="en-US" dirty="0"/>
          </a:p>
          <a:p>
            <a:pPr marL="457200" lvl="1" indent="0">
              <a:buNone/>
            </a:pPr>
            <a:endParaRPr lang="en-US" dirty="0"/>
          </a:p>
          <a:p>
            <a:endParaRPr lang="en-US" dirty="0"/>
          </a:p>
        </p:txBody>
      </p:sp>
    </p:spTree>
    <p:extLst>
      <p:ext uri="{BB962C8B-B14F-4D97-AF65-F5344CB8AC3E}">
        <p14:creationId xmlns:p14="http://schemas.microsoft.com/office/powerpoint/2010/main" val="2639757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F2B62-37AA-40E3-AF37-376E109AE88D}"/>
              </a:ext>
            </a:extLst>
          </p:cNvPr>
          <p:cNvSpPr>
            <a:spLocks noGrp="1"/>
          </p:cNvSpPr>
          <p:nvPr>
            <p:ph type="title"/>
          </p:nvPr>
        </p:nvSpPr>
        <p:spPr>
          <a:xfrm>
            <a:off x="561976" y="365125"/>
            <a:ext cx="4133850" cy="1134161"/>
          </a:xfrm>
        </p:spPr>
        <p:txBody>
          <a:bodyPr>
            <a:normAutofit fontScale="90000"/>
          </a:bodyPr>
          <a:lstStyle/>
          <a:p>
            <a:r>
              <a:rPr lang="en-US" dirty="0"/>
              <a:t>Candidate list for SA2 WI Prioritization (3/3)</a:t>
            </a:r>
          </a:p>
        </p:txBody>
      </p:sp>
      <p:sp>
        <p:nvSpPr>
          <p:cNvPr id="4" name="Slide Number Placeholder 3">
            <a:extLst>
              <a:ext uri="{FF2B5EF4-FFF2-40B4-BE49-F238E27FC236}">
                <a16:creationId xmlns:a16="http://schemas.microsoft.com/office/drawing/2014/main" id="{C548CC17-636D-40F0-9EB5-35DE00D89632}"/>
              </a:ext>
            </a:extLst>
          </p:cNvPr>
          <p:cNvSpPr>
            <a:spLocks noGrp="1"/>
          </p:cNvSpPr>
          <p:nvPr>
            <p:ph type="sldNum" sz="quarter" idx="12"/>
          </p:nvPr>
        </p:nvSpPr>
        <p:spPr/>
        <p:txBody>
          <a:bodyPr/>
          <a:lstStyle/>
          <a:p>
            <a:fld id="{3B917CB5-27BD-4ECA-9D86-80D4B900A204}" type="slidenum">
              <a:rPr lang="en-US" smtClean="0"/>
              <a:t>6</a:t>
            </a:fld>
            <a:endParaRPr lang="en-US" dirty="0"/>
          </a:p>
        </p:txBody>
      </p:sp>
      <p:graphicFrame>
        <p:nvGraphicFramePr>
          <p:cNvPr id="5" name="Table 4">
            <a:extLst>
              <a:ext uri="{FF2B5EF4-FFF2-40B4-BE49-F238E27FC236}">
                <a16:creationId xmlns:a16="http://schemas.microsoft.com/office/drawing/2014/main" id="{FABF7352-AE24-4D7D-B4D3-F5C2E0DFE87C}"/>
              </a:ext>
            </a:extLst>
          </p:cNvPr>
          <p:cNvGraphicFramePr>
            <a:graphicFrameLocks noGrp="1"/>
          </p:cNvGraphicFramePr>
          <p:nvPr>
            <p:extLst>
              <p:ext uri="{D42A27DB-BD31-4B8C-83A1-F6EECF244321}">
                <p14:modId xmlns:p14="http://schemas.microsoft.com/office/powerpoint/2010/main" val="3120856676"/>
              </p:ext>
            </p:extLst>
          </p:nvPr>
        </p:nvGraphicFramePr>
        <p:xfrm>
          <a:off x="4953000" y="207050"/>
          <a:ext cx="6400800" cy="6269225"/>
        </p:xfrm>
        <a:graphic>
          <a:graphicData uri="http://schemas.openxmlformats.org/drawingml/2006/table">
            <a:tbl>
              <a:tblPr firstRow="1" firstCol="1" bandRow="1"/>
              <a:tblGrid>
                <a:gridCol w="4654448">
                  <a:extLst>
                    <a:ext uri="{9D8B030D-6E8A-4147-A177-3AD203B41FA5}">
                      <a16:colId xmlns:a16="http://schemas.microsoft.com/office/drawing/2014/main" val="3140806834"/>
                    </a:ext>
                  </a:extLst>
                </a:gridCol>
                <a:gridCol w="1746352">
                  <a:extLst>
                    <a:ext uri="{9D8B030D-6E8A-4147-A177-3AD203B41FA5}">
                      <a16:colId xmlns:a16="http://schemas.microsoft.com/office/drawing/2014/main" val="3447620544"/>
                    </a:ext>
                  </a:extLst>
                </a:gridCol>
              </a:tblGrid>
              <a:tr h="334954">
                <a:tc>
                  <a:txBody>
                    <a:bodyPr/>
                    <a:lstStyle/>
                    <a:p>
                      <a:pPr marL="0" marR="0">
                        <a:spcBef>
                          <a:spcPts val="0"/>
                        </a:spcBef>
                        <a:spcAft>
                          <a:spcPts val="0"/>
                        </a:spcAft>
                      </a:pPr>
                      <a:r>
                        <a:rPr lang="en-GB" sz="12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Rel-18 new SA2 Study Items/Work Items proposal</a:t>
                      </a:r>
                      <a:endParaRPr lang="en-US" sz="12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4472C4"/>
                      </a:solidFill>
                      <a:prstDash val="solid"/>
                      <a:round/>
                      <a:headEnd type="none" w="med" len="med"/>
                      <a:tailEnd type="none" w="med" len="med"/>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marL="0" marR="0">
                        <a:spcBef>
                          <a:spcPts val="0"/>
                        </a:spcBef>
                        <a:spcAft>
                          <a:spcPts val="0"/>
                        </a:spcAft>
                      </a:pPr>
                      <a:r>
                        <a:rPr lang="en-GB" sz="1200" b="1" dirty="0">
                          <a:solidFill>
                            <a:srgbClr val="FFFFFF"/>
                          </a:solidFill>
                          <a:effectLst/>
                          <a:latin typeface="Arial" panose="020B0604020202020204" pitchFamily="34" charset="0"/>
                          <a:ea typeface="Times New Roman" panose="02020603050405020304" pitchFamily="18" charset="0"/>
                          <a:cs typeface="Arial" panose="020B0604020202020204" pitchFamily="34" charset="0"/>
                        </a:rPr>
                        <a:t>Potential RAN Dependency</a:t>
                      </a:r>
                      <a:endParaRPr lang="en-US" sz="12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a:noFill/>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214587623"/>
                  </a:ext>
                </a:extLst>
              </a:tr>
              <a:tr h="27912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New WID on MPS when access to EPC/5GC is WLAN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953213921"/>
                  </a:ext>
                </a:extLst>
              </a:tr>
              <a:tr h="27912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5G System Support for AI/ML-based Services.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834428891"/>
                  </a:ext>
                </a:extLst>
              </a:tr>
              <a:tr h="418693">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5G Timing Resiliency and TSC &amp; URLLC enhancements.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63367939"/>
                  </a:ext>
                </a:extLst>
              </a:tr>
              <a:tr h="27912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enhancement of 5G AM Policy.</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TBD</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4215136133"/>
                  </a:ext>
                </a:extLst>
              </a:tr>
              <a:tr h="418693">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Passive Internet of Things (Passive IoT) for 5G Advanced.</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743077309"/>
                  </a:ext>
                </a:extLst>
              </a:tr>
              <a:tr h="27912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enhancement of 5G UE Policy.</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035799097"/>
                  </a:ext>
                </a:extLst>
              </a:tr>
              <a:tr h="418693">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 Architecture enhancements for Harmonized Communication and Sensing service.</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997328884"/>
                  </a:ext>
                </a:extLst>
              </a:tr>
              <a:tr h="418693">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enhancement of support for Separation and Isolation of NF and Data in 5GC.</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37329021"/>
                  </a:ext>
                </a:extLst>
              </a:tr>
              <a:tr h="418693">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architecture enhancement for XR and media services</a:t>
                      </a: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TBD</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718339281"/>
                  </a:ext>
                </a:extLst>
              </a:tr>
              <a:tr h="27912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UPF enhancement for control and SBA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261262928"/>
                  </a:ext>
                </a:extLst>
              </a:tr>
              <a:tr h="27912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a:t>
                      </a:r>
                      <a:r>
                        <a:rPr lang="en-GB"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on </a:t>
                      </a:r>
                      <a:r>
                        <a:rPr lang="en-US" sz="1000" b="1" kern="1200" dirty="0">
                          <a:solidFill>
                            <a:schemeClr val="tx1"/>
                          </a:solidFill>
                          <a:effectLst/>
                          <a:latin typeface="Arial" panose="020B0604020202020204" pitchFamily="34" charset="0"/>
                          <a:ea typeface="+mn-ea"/>
                          <a:cs typeface="Arial" panose="020B0604020202020204" pitchFamily="34" charset="0"/>
                        </a:rPr>
                        <a:t>enhancement on generic group management and 5G LAN VN communication</a:t>
                      </a:r>
                      <a:endParaRPr lang="en-US" sz="1000" b="1" kern="1200" dirty="0">
                        <a:solidFill>
                          <a:schemeClr val="tx1"/>
                        </a:solidFill>
                        <a:effectLst/>
                        <a:latin typeface="Arial" panose="020B0604020202020204" pitchFamily="34" charset="0"/>
                        <a:ea typeface="DengXian" panose="02010600030101010101" pitchFamily="2" charset="-122"/>
                        <a:cs typeface="Arial" panose="020B0604020202020204" pitchFamily="34"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754203786"/>
                  </a:ext>
                </a:extLst>
              </a:tr>
              <a:tr h="279129">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Ranging based services and relative positioning.</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27693676"/>
                  </a:ext>
                </a:extLst>
              </a:tr>
              <a:tr h="418693">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Personal IoT and Residential Networks architecture.</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906418182"/>
                  </a:ext>
                </a:extLst>
              </a:tr>
              <a:tr h="418693">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of Architecture Enhancement for Vehicle Mounted Relays.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Yes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033794833"/>
                  </a:ext>
                </a:extLst>
              </a:tr>
              <a:tr h="279129">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Study on System Enabler for Service Function Chaining.</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marL="0" marR="0">
                        <a:spcBef>
                          <a:spcPts val="0"/>
                        </a:spcBef>
                        <a:spcAft>
                          <a:spcPts val="0"/>
                        </a:spcAft>
                      </a:pPr>
                      <a:r>
                        <a:rPr lang="en-GB" sz="1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90349007"/>
                  </a:ext>
                </a:extLst>
              </a:tr>
              <a:tr h="418693">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Study on system architecture for next generation real time communication services.</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spcBef>
                          <a:spcPts val="0"/>
                        </a:spcBef>
                        <a:spcAft>
                          <a:spcPts val="0"/>
                        </a:spcAft>
                      </a:pPr>
                      <a:r>
                        <a:rPr lang="en-GB" sz="1000" b="1" dirty="0">
                          <a:effectLst/>
                          <a:latin typeface="Arial" panose="020B0604020202020204" pitchFamily="34" charset="0"/>
                          <a:ea typeface="Times New Roman" panose="02020603050405020304" pitchFamily="18" charset="0"/>
                          <a:cs typeface="Arial" panose="020B0604020202020204" pitchFamily="34" charset="0"/>
                        </a:rPr>
                        <a:t>No</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txBody>
                  <a:tcPr marL="48468" marR="48468"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4222961489"/>
                  </a:ext>
                </a:extLst>
              </a:tr>
            </a:tbl>
          </a:graphicData>
        </a:graphic>
      </p:graphicFrame>
      <p:sp>
        <p:nvSpPr>
          <p:cNvPr id="6" name="Content Placeholder 2">
            <a:extLst>
              <a:ext uri="{FF2B5EF4-FFF2-40B4-BE49-F238E27FC236}">
                <a16:creationId xmlns:a16="http://schemas.microsoft.com/office/drawing/2014/main" id="{9227F18C-C519-438C-A042-E06874AD3A1E}"/>
              </a:ext>
            </a:extLst>
          </p:cNvPr>
          <p:cNvSpPr>
            <a:spLocks noGrp="1"/>
          </p:cNvSpPr>
          <p:nvPr>
            <p:ph idx="1"/>
          </p:nvPr>
        </p:nvSpPr>
        <p:spPr>
          <a:xfrm>
            <a:off x="228599" y="1987550"/>
            <a:ext cx="4391025" cy="4060825"/>
          </a:xfrm>
        </p:spPr>
        <p:txBody>
          <a:bodyPr>
            <a:normAutofit/>
          </a:bodyPr>
          <a:lstStyle/>
          <a:p>
            <a:pPr marL="0" indent="0">
              <a:buNone/>
            </a:pPr>
            <a:r>
              <a:rPr lang="en-US" dirty="0"/>
              <a:t>Candidate Category 2 proposals for prioritization (enhanced and new features through </a:t>
            </a:r>
            <a:r>
              <a:rPr lang="en-US" dirty="0">
                <a:solidFill>
                  <a:srgbClr val="0070C0"/>
                </a:solidFill>
              </a:rPr>
              <a:t>new</a:t>
            </a:r>
            <a:r>
              <a:rPr lang="en-US" dirty="0"/>
              <a:t> </a:t>
            </a:r>
            <a:r>
              <a:rPr lang="en-US" dirty="0">
                <a:solidFill>
                  <a:srgbClr val="0070C0"/>
                </a:solidFill>
              </a:rPr>
              <a:t>studies)</a:t>
            </a:r>
          </a:p>
          <a:p>
            <a:endParaRPr lang="en-US" dirty="0"/>
          </a:p>
          <a:p>
            <a:pPr lvl="1"/>
            <a:endParaRPr lang="en-US" dirty="0"/>
          </a:p>
          <a:p>
            <a:pPr marL="457200" lvl="1" indent="0">
              <a:buNone/>
            </a:pPr>
            <a:endParaRPr lang="en-US" dirty="0"/>
          </a:p>
          <a:p>
            <a:endParaRPr lang="en-US" dirty="0"/>
          </a:p>
        </p:txBody>
      </p:sp>
    </p:spTree>
    <p:extLst>
      <p:ext uri="{BB962C8B-B14F-4D97-AF65-F5344CB8AC3E}">
        <p14:creationId xmlns:p14="http://schemas.microsoft.com/office/powerpoint/2010/main" val="3714352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48E80-02A9-4415-91F5-5B6852373166}"/>
              </a:ext>
            </a:extLst>
          </p:cNvPr>
          <p:cNvSpPr>
            <a:spLocks noGrp="1"/>
          </p:cNvSpPr>
          <p:nvPr>
            <p:ph type="title"/>
          </p:nvPr>
        </p:nvSpPr>
        <p:spPr/>
        <p:txBody>
          <a:bodyPr/>
          <a:lstStyle/>
          <a:p>
            <a:r>
              <a:rPr lang="en-US" dirty="0"/>
              <a:t>Proposal </a:t>
            </a:r>
          </a:p>
        </p:txBody>
      </p:sp>
      <p:sp>
        <p:nvSpPr>
          <p:cNvPr id="3" name="Content Placeholder 2">
            <a:extLst>
              <a:ext uri="{FF2B5EF4-FFF2-40B4-BE49-F238E27FC236}">
                <a16:creationId xmlns:a16="http://schemas.microsoft.com/office/drawing/2014/main" id="{37F6CD65-1173-4FBE-8770-55CE988BF95F}"/>
              </a:ext>
            </a:extLst>
          </p:cNvPr>
          <p:cNvSpPr>
            <a:spLocks noGrp="1"/>
          </p:cNvSpPr>
          <p:nvPr>
            <p:ph idx="1"/>
          </p:nvPr>
        </p:nvSpPr>
        <p:spPr/>
        <p:txBody>
          <a:bodyPr>
            <a:normAutofit fontScale="92500"/>
          </a:bodyPr>
          <a:lstStyle/>
          <a:p>
            <a:pPr marL="0" indent="0">
              <a:buNone/>
            </a:pPr>
            <a:r>
              <a:rPr lang="en-US" dirty="0"/>
              <a:t>While SA2 works to consolidate and agree on a set of Rel-18 WI/SI in 4Q-2021 for SA prioritization, also perhaps consider a small number of R18 work tasks that can be worked on in 4Q-2021. This could be any one or combination of the following options:</a:t>
            </a:r>
          </a:p>
          <a:p>
            <a:r>
              <a:rPr lang="en-US" dirty="0">
                <a:solidFill>
                  <a:srgbClr val="0070C0"/>
                </a:solidFill>
              </a:rPr>
              <a:t>Small number of studies with majority support from the list that is based on continuation of previous Release(s) work items (cat 1),</a:t>
            </a:r>
          </a:p>
          <a:p>
            <a:r>
              <a:rPr lang="en-US" dirty="0">
                <a:solidFill>
                  <a:srgbClr val="0070C0"/>
                </a:solidFill>
              </a:rPr>
              <a:t>Small number of studies with majority support from the list of New functionality proposals (cat 2),</a:t>
            </a:r>
          </a:p>
          <a:p>
            <a:r>
              <a:rPr lang="en-US" dirty="0">
                <a:solidFill>
                  <a:srgbClr val="0070C0"/>
                </a:solidFill>
              </a:rPr>
              <a:t>Some items with no RAN dependency, or</a:t>
            </a:r>
          </a:p>
          <a:p>
            <a:r>
              <a:rPr lang="en-US" dirty="0">
                <a:solidFill>
                  <a:srgbClr val="0070C0"/>
                </a:solidFill>
              </a:rPr>
              <a:t>Small number of new Mini-WID/TEI</a:t>
            </a:r>
          </a:p>
          <a:p>
            <a:endParaRPr lang="en-US" dirty="0">
              <a:solidFill>
                <a:srgbClr val="0070C0"/>
              </a:solidFill>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59A31A5-5767-42FF-88DB-3F15F941C69E}"/>
              </a:ext>
            </a:extLst>
          </p:cNvPr>
          <p:cNvSpPr>
            <a:spLocks noGrp="1"/>
          </p:cNvSpPr>
          <p:nvPr>
            <p:ph type="sldNum" sz="quarter" idx="12"/>
          </p:nvPr>
        </p:nvSpPr>
        <p:spPr/>
        <p:txBody>
          <a:bodyPr/>
          <a:lstStyle/>
          <a:p>
            <a:fld id="{3B917CB5-27BD-4ECA-9D86-80D4B900A204}" type="slidenum">
              <a:rPr lang="en-US" smtClean="0"/>
              <a:t>7</a:t>
            </a:fld>
            <a:endParaRPr lang="en-US" dirty="0"/>
          </a:p>
        </p:txBody>
      </p:sp>
    </p:spTree>
    <p:extLst>
      <p:ext uri="{BB962C8B-B14F-4D97-AF65-F5344CB8AC3E}">
        <p14:creationId xmlns:p14="http://schemas.microsoft.com/office/powerpoint/2010/main" val="2940240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02926"/>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D5025611D9E3F44B03A61BEF9BD9BCC" ma:contentTypeVersion="2" ma:contentTypeDescription="Create a new document." ma:contentTypeScope="" ma:versionID="37aa938b4a077935162efb46826a2877">
  <xsd:schema xmlns:xsd="http://www.w3.org/2001/XMLSchema" xmlns:xs="http://www.w3.org/2001/XMLSchema" xmlns:p="http://schemas.microsoft.com/office/2006/metadata/properties" targetNamespace="http://schemas.microsoft.com/office/2006/metadata/properties" ma:root="true" ma:fieldsID="04ea406deab3b3fd3b4cd009fdbc55a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ED241D-3C30-447B-A261-613AF9E5C6AE}">
  <ds:schemaRefs>
    <ds:schemaRef ds:uri="http://schemas.microsoft.com/sharepoint/v3/contenttype/forms"/>
  </ds:schemaRefs>
</ds:datastoreItem>
</file>

<file path=customXml/itemProps2.xml><?xml version="1.0" encoding="utf-8"?>
<ds:datastoreItem xmlns:ds="http://schemas.openxmlformats.org/officeDocument/2006/customXml" ds:itemID="{824F0CCB-5FE2-45AA-8634-01E977EA2DDA}">
  <ds:schemaRefs>
    <ds:schemaRef ds:uri="http://schemas.microsoft.com/office/2006/documentManagement/types"/>
    <ds:schemaRef ds:uri="http://schemas.microsoft.com/office/2006/metadata/properties"/>
    <ds:schemaRef ds:uri="http://www.w3.org/XML/1998/namespace"/>
    <ds:schemaRef ds:uri="http://purl.org/dc/elements/1.1/"/>
    <ds:schemaRef ds:uri="http://schemas.microsoft.com/office/infopath/2007/PartnerControls"/>
    <ds:schemaRef ds:uri="http://purl.org/dc/dcmitype/"/>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F1816CFD-53BF-4B58-A612-3EF8A5E83C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Futurewei contribution</Template>
  <TotalTime>1185</TotalTime>
  <Words>988</Words>
  <Application>Microsoft Office PowerPoint</Application>
  <PresentationFormat>Widescreen</PresentationFormat>
  <Paragraphs>140</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 </vt:lpstr>
      <vt:lpstr>Arial</vt:lpstr>
      <vt:lpstr>Calibri</vt:lpstr>
      <vt:lpstr>Courier New</vt:lpstr>
      <vt:lpstr>Wingdings</vt:lpstr>
      <vt:lpstr>Light Subtle</vt:lpstr>
      <vt:lpstr>1_Light Subtle</vt:lpstr>
      <vt:lpstr>Considerations for Rel-18 – SA2</vt:lpstr>
      <vt:lpstr>Release 18 Timeline</vt:lpstr>
      <vt:lpstr>Release 18 - Start of 5G-Advanced</vt:lpstr>
      <vt:lpstr>Candidate list for SA2 WI Prioritization (1/3)</vt:lpstr>
      <vt:lpstr>Candidate list for SA2 WI Prioritization (2/3)</vt:lpstr>
      <vt:lpstr>Candidate list for SA2 WI Prioritization (3/3)</vt:lpstr>
      <vt:lpstr>Proposal </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for September 2020</dc:title>
  <dc:creator>Weimin Xiao</dc:creator>
  <cp:keywords>ST Meeting</cp:keywords>
  <cp:lastModifiedBy>Tony Saboorian</cp:lastModifiedBy>
  <cp:revision>10</cp:revision>
  <dcterms:created xsi:type="dcterms:W3CDTF">2021-08-09T14:57:43Z</dcterms:created>
  <dcterms:modified xsi:type="dcterms:W3CDTF">2021-09-06T12:53:42Z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0x010100ED5025611D9E3F44B03A61BEF9BD9BCC</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